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1.xml" ContentType="application/vnd.openxmlformats-officedocument.presentationml.tags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69" r:id="rId3"/>
    <p:sldId id="258" r:id="rId4"/>
    <p:sldId id="270" r:id="rId5"/>
    <p:sldId id="295" r:id="rId6"/>
    <p:sldId id="296" r:id="rId7"/>
    <p:sldId id="278" r:id="rId8"/>
    <p:sldId id="300" r:id="rId9"/>
    <p:sldId id="299" r:id="rId10"/>
    <p:sldId id="303" r:id="rId11"/>
    <p:sldId id="302" r:id="rId12"/>
    <p:sldId id="301" r:id="rId13"/>
    <p:sldId id="297" r:id="rId14"/>
    <p:sldId id="279" r:id="rId15"/>
    <p:sldId id="283" r:id="rId16"/>
    <p:sldId id="286" r:id="rId17"/>
    <p:sldId id="293" r:id="rId18"/>
    <p:sldId id="284" r:id="rId19"/>
    <p:sldId id="298" r:id="rId20"/>
    <p:sldId id="281" r:id="rId21"/>
    <p:sldId id="261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63A3"/>
    <a:srgbClr val="269EEF"/>
    <a:srgbClr val="E7F7FF"/>
    <a:srgbClr val="FFFFFF"/>
    <a:srgbClr val="FEF3C8"/>
    <a:srgbClr val="FDEBA3"/>
    <a:srgbClr val="C0E8FD"/>
    <a:srgbClr val="E6E6E6"/>
    <a:srgbClr val="1C97EE"/>
    <a:srgbClr val="0283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425" autoAdjust="0"/>
  </p:normalViewPr>
  <p:slideViewPr>
    <p:cSldViewPr snapToGrid="0">
      <p:cViewPr varScale="1">
        <p:scale>
          <a:sx n="82" d="100"/>
          <a:sy n="82" d="100"/>
        </p:scale>
        <p:origin x="474" y="5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59" d="100"/>
          <a:sy n="59" d="100"/>
        </p:scale>
        <p:origin x="1498" y="8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09BA72-ED4E-4AD5-BDD9-104245DAD6E2}" type="datetimeFigureOut">
              <a:rPr lang="zh-CN" altLang="en-US" smtClean="0"/>
              <a:t>2023/12/17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62735A-2086-4C7D-A970-FFB82E7A1D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41803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2023/12/17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870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>
              <a:solidFill>
                <a:srgbClr val="BCBEC4"/>
              </a:solidFill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57314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33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>
              <a:solidFill>
                <a:srgbClr val="BCBEC4"/>
              </a:solidFill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628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>
              <a:solidFill>
                <a:srgbClr val="BCBEC4"/>
              </a:solidFill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195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>
              <a:solidFill>
                <a:srgbClr val="BCBEC4"/>
              </a:solidFill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350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>
              <a:solidFill>
                <a:srgbClr val="BCBEC4"/>
              </a:solidFill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3714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>
              <a:solidFill>
                <a:srgbClr val="BCBEC4"/>
              </a:solidFill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5528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>
              <a:solidFill>
                <a:srgbClr val="BCBEC4"/>
              </a:solidFill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69729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>
              <a:solidFill>
                <a:srgbClr val="BCBEC4"/>
              </a:solidFill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995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8223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" name="组合 555"/>
          <p:cNvGrpSpPr/>
          <p:nvPr userDrawn="1"/>
        </p:nvGrpSpPr>
        <p:grpSpPr>
          <a:xfrm>
            <a:off x="0" y="0"/>
            <a:ext cx="12192000" cy="6972527"/>
            <a:chOff x="1588" y="4763"/>
            <a:chExt cx="12192000" cy="6862989"/>
          </a:xfrm>
        </p:grpSpPr>
        <p:sp>
          <p:nvSpPr>
            <p:cNvPr id="545" name="Freeform 509"/>
            <p:cNvSpPr/>
            <p:nvPr userDrawn="1"/>
          </p:nvSpPr>
          <p:spPr bwMode="auto">
            <a:xfrm>
              <a:off x="1588" y="4763"/>
              <a:ext cx="11485563" cy="6122988"/>
            </a:xfrm>
            <a:custGeom>
              <a:avLst/>
              <a:gdLst>
                <a:gd name="T0" fmla="*/ 0 w 7235"/>
                <a:gd name="T1" fmla="*/ 0 h 3862"/>
                <a:gd name="T2" fmla="*/ 0 w 7235"/>
                <a:gd name="T3" fmla="*/ 2873 h 3862"/>
                <a:gd name="T4" fmla="*/ 2804 w 7235"/>
                <a:gd name="T5" fmla="*/ 3862 h 3862"/>
                <a:gd name="T6" fmla="*/ 7235 w 7235"/>
                <a:gd name="T7" fmla="*/ 0 h 3862"/>
                <a:gd name="T8" fmla="*/ 0 w 7235"/>
                <a:gd name="T9" fmla="*/ 0 h 3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35" h="3862">
                  <a:moveTo>
                    <a:pt x="0" y="0"/>
                  </a:moveTo>
                  <a:cubicBezTo>
                    <a:pt x="0" y="2873"/>
                    <a:pt x="0" y="2873"/>
                    <a:pt x="0" y="2873"/>
                  </a:cubicBezTo>
                  <a:cubicBezTo>
                    <a:pt x="767" y="3492"/>
                    <a:pt x="1742" y="3862"/>
                    <a:pt x="2804" y="3862"/>
                  </a:cubicBezTo>
                  <a:cubicBezTo>
                    <a:pt x="5067" y="3862"/>
                    <a:pt x="6938" y="2181"/>
                    <a:pt x="723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546" name="Freeform 510"/>
            <p:cNvSpPr/>
            <p:nvPr userDrawn="1"/>
          </p:nvSpPr>
          <p:spPr bwMode="auto">
            <a:xfrm>
              <a:off x="3684588" y="6131152"/>
              <a:ext cx="1652588" cy="736600"/>
            </a:xfrm>
            <a:custGeom>
              <a:avLst/>
              <a:gdLst>
                <a:gd name="T0" fmla="*/ 0 w 1041"/>
                <a:gd name="T1" fmla="*/ 465 h 465"/>
                <a:gd name="T2" fmla="*/ 1041 w 1041"/>
                <a:gd name="T3" fmla="*/ 465 h 465"/>
                <a:gd name="T4" fmla="*/ 520 w 1041"/>
                <a:gd name="T5" fmla="*/ 0 h 465"/>
                <a:gd name="T6" fmla="*/ 0 w 1041"/>
                <a:gd name="T7" fmla="*/ 465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41" h="465">
                  <a:moveTo>
                    <a:pt x="0" y="465"/>
                  </a:moveTo>
                  <a:cubicBezTo>
                    <a:pt x="1041" y="465"/>
                    <a:pt x="1041" y="465"/>
                    <a:pt x="1041" y="465"/>
                  </a:cubicBezTo>
                  <a:cubicBezTo>
                    <a:pt x="1011" y="203"/>
                    <a:pt x="790" y="0"/>
                    <a:pt x="520" y="0"/>
                  </a:cubicBezTo>
                  <a:cubicBezTo>
                    <a:pt x="251" y="0"/>
                    <a:pt x="30" y="203"/>
                    <a:pt x="0" y="465"/>
                  </a:cubicBezTo>
                  <a:close/>
                </a:path>
              </a:pathLst>
            </a:custGeom>
            <a:gradFill>
              <a:gsLst>
                <a:gs pos="8000">
                  <a:schemeClr val="accent5"/>
                </a:gs>
                <a:gs pos="85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Oval 511"/>
            <p:cNvSpPr>
              <a:spLocks noChangeArrowheads="1"/>
            </p:cNvSpPr>
            <p:nvPr userDrawn="1"/>
          </p:nvSpPr>
          <p:spPr bwMode="auto">
            <a:xfrm>
              <a:off x="7786688" y="2857501"/>
              <a:ext cx="2973388" cy="2968625"/>
            </a:xfrm>
            <a:prstGeom prst="ellipse">
              <a:avLst/>
            </a:prstGeom>
            <a:gradFill>
              <a:gsLst>
                <a:gs pos="8000">
                  <a:schemeClr val="accent4">
                    <a:lumMod val="60000"/>
                    <a:lumOff val="40000"/>
                    <a:alpha val="30000"/>
                  </a:schemeClr>
                </a:gs>
                <a:gs pos="85000">
                  <a:schemeClr val="accent4">
                    <a:alpha val="300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Freeform 512"/>
            <p:cNvSpPr/>
            <p:nvPr userDrawn="1"/>
          </p:nvSpPr>
          <p:spPr bwMode="auto">
            <a:xfrm>
              <a:off x="6223000" y="4763"/>
              <a:ext cx="5970588" cy="5961063"/>
            </a:xfrm>
            <a:custGeom>
              <a:avLst/>
              <a:gdLst>
                <a:gd name="T0" fmla="*/ 3761 w 3761"/>
                <a:gd name="T1" fmla="*/ 0 h 3755"/>
                <a:gd name="T2" fmla="*/ 0 w 3761"/>
                <a:gd name="T3" fmla="*/ 0 h 3755"/>
                <a:gd name="T4" fmla="*/ 3761 w 3761"/>
                <a:gd name="T5" fmla="*/ 3755 h 3755"/>
                <a:gd name="T6" fmla="*/ 3761 w 3761"/>
                <a:gd name="T7" fmla="*/ 0 h 3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1" h="3755">
                  <a:moveTo>
                    <a:pt x="3761" y="0"/>
                  </a:moveTo>
                  <a:lnTo>
                    <a:pt x="0" y="0"/>
                  </a:lnTo>
                  <a:lnTo>
                    <a:pt x="3761" y="3755"/>
                  </a:lnTo>
                  <a:lnTo>
                    <a:pt x="3761" y="0"/>
                  </a:lnTo>
                  <a:close/>
                </a:path>
              </a:pathLst>
            </a:custGeom>
            <a:gradFill>
              <a:gsLst>
                <a:gs pos="97000">
                  <a:schemeClr val="accent2"/>
                </a:gs>
                <a:gs pos="28000">
                  <a:schemeClr val="accent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Freeform 513"/>
            <p:cNvSpPr/>
            <p:nvPr userDrawn="1"/>
          </p:nvSpPr>
          <p:spPr bwMode="auto">
            <a:xfrm>
              <a:off x="9610725" y="3206751"/>
              <a:ext cx="1450975" cy="2898775"/>
            </a:xfrm>
            <a:custGeom>
              <a:avLst/>
              <a:gdLst>
                <a:gd name="T0" fmla="*/ 914 w 914"/>
                <a:gd name="T1" fmla="*/ 1826 h 1826"/>
                <a:gd name="T2" fmla="*/ 0 w 914"/>
                <a:gd name="T3" fmla="*/ 913 h 1826"/>
                <a:gd name="T4" fmla="*/ 914 w 914"/>
                <a:gd name="T5" fmla="*/ 0 h 1826"/>
                <a:gd name="T6" fmla="*/ 914 w 914"/>
                <a:gd name="T7" fmla="*/ 1826 h 1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14" h="1826">
                  <a:moveTo>
                    <a:pt x="914" y="1826"/>
                  </a:moveTo>
                  <a:lnTo>
                    <a:pt x="0" y="913"/>
                  </a:lnTo>
                  <a:lnTo>
                    <a:pt x="914" y="0"/>
                  </a:lnTo>
                  <a:lnTo>
                    <a:pt x="914" y="1826"/>
                  </a:lnTo>
                  <a:close/>
                </a:path>
              </a:pathLst>
            </a:custGeom>
            <a:gradFill>
              <a:gsLst>
                <a:gs pos="6000">
                  <a:schemeClr val="accent2"/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Freeform 514"/>
            <p:cNvSpPr/>
            <p:nvPr userDrawn="1"/>
          </p:nvSpPr>
          <p:spPr bwMode="auto">
            <a:xfrm>
              <a:off x="295275" y="1303338"/>
              <a:ext cx="527050" cy="588963"/>
            </a:xfrm>
            <a:custGeom>
              <a:avLst/>
              <a:gdLst>
                <a:gd name="T0" fmla="*/ 38 w 332"/>
                <a:gd name="T1" fmla="*/ 371 h 371"/>
                <a:gd name="T2" fmla="*/ 0 w 332"/>
                <a:gd name="T3" fmla="*/ 39 h 371"/>
                <a:gd name="T4" fmla="*/ 332 w 332"/>
                <a:gd name="T5" fmla="*/ 0 h 371"/>
                <a:gd name="T6" fmla="*/ 38 w 332"/>
                <a:gd name="T7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2" h="371">
                  <a:moveTo>
                    <a:pt x="38" y="371"/>
                  </a:moveTo>
                  <a:lnTo>
                    <a:pt x="0" y="39"/>
                  </a:lnTo>
                  <a:lnTo>
                    <a:pt x="332" y="0"/>
                  </a:lnTo>
                  <a:lnTo>
                    <a:pt x="38" y="371"/>
                  </a:lnTo>
                  <a:close/>
                </a:path>
              </a:pathLst>
            </a:custGeom>
            <a:gradFill>
              <a:gsLst>
                <a:gs pos="8000">
                  <a:schemeClr val="accent2"/>
                </a:gs>
                <a:gs pos="85000">
                  <a:schemeClr val="accent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Freeform 515"/>
            <p:cNvSpPr/>
            <p:nvPr userDrawn="1"/>
          </p:nvSpPr>
          <p:spPr bwMode="auto">
            <a:xfrm>
              <a:off x="5476875" y="4763"/>
              <a:ext cx="4738688" cy="2876550"/>
            </a:xfrm>
            <a:custGeom>
              <a:avLst/>
              <a:gdLst>
                <a:gd name="T0" fmla="*/ 0 w 2985"/>
                <a:gd name="T1" fmla="*/ 323 h 1815"/>
                <a:gd name="T2" fmla="*/ 1492 w 2985"/>
                <a:gd name="T3" fmla="*/ 1815 h 1815"/>
                <a:gd name="T4" fmla="*/ 2985 w 2985"/>
                <a:gd name="T5" fmla="*/ 323 h 1815"/>
                <a:gd name="T6" fmla="*/ 2950 w 2985"/>
                <a:gd name="T7" fmla="*/ 0 h 1815"/>
                <a:gd name="T8" fmla="*/ 35 w 2985"/>
                <a:gd name="T9" fmla="*/ 0 h 1815"/>
                <a:gd name="T10" fmla="*/ 0 w 2985"/>
                <a:gd name="T11" fmla="*/ 323 h 1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85" h="1815">
                  <a:moveTo>
                    <a:pt x="0" y="323"/>
                  </a:moveTo>
                  <a:cubicBezTo>
                    <a:pt x="0" y="1147"/>
                    <a:pt x="668" y="1815"/>
                    <a:pt x="1492" y="1815"/>
                  </a:cubicBezTo>
                  <a:cubicBezTo>
                    <a:pt x="2317" y="1815"/>
                    <a:pt x="2985" y="1147"/>
                    <a:pt x="2985" y="323"/>
                  </a:cubicBezTo>
                  <a:cubicBezTo>
                    <a:pt x="2985" y="212"/>
                    <a:pt x="2973" y="104"/>
                    <a:pt x="29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2" y="104"/>
                    <a:pt x="0" y="212"/>
                    <a:pt x="0" y="323"/>
                  </a:cubicBezTo>
                  <a:close/>
                </a:path>
              </a:pathLst>
            </a:custGeom>
            <a:gradFill>
              <a:gsLst>
                <a:gs pos="8000">
                  <a:schemeClr val="accent4">
                    <a:lumMod val="60000"/>
                    <a:lumOff val="40000"/>
                  </a:schemeClr>
                </a:gs>
                <a:gs pos="85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Freeform 516"/>
            <p:cNvSpPr/>
            <p:nvPr userDrawn="1"/>
          </p:nvSpPr>
          <p:spPr bwMode="auto">
            <a:xfrm>
              <a:off x="7513638" y="4763"/>
              <a:ext cx="2701925" cy="2178050"/>
            </a:xfrm>
            <a:custGeom>
              <a:avLst/>
              <a:gdLst>
                <a:gd name="T0" fmla="*/ 1269 w 1702"/>
                <a:gd name="T1" fmla="*/ 1374 h 1374"/>
                <a:gd name="T2" fmla="*/ 1702 w 1702"/>
                <a:gd name="T3" fmla="*/ 323 h 1374"/>
                <a:gd name="T4" fmla="*/ 1667 w 1702"/>
                <a:gd name="T5" fmla="*/ 0 h 1374"/>
                <a:gd name="T6" fmla="*/ 0 w 1702"/>
                <a:gd name="T7" fmla="*/ 0 h 1374"/>
                <a:gd name="T8" fmla="*/ 1269 w 1702"/>
                <a:gd name="T9" fmla="*/ 1374 h 1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2" h="1374">
                  <a:moveTo>
                    <a:pt x="1269" y="1374"/>
                  </a:moveTo>
                  <a:cubicBezTo>
                    <a:pt x="1536" y="1104"/>
                    <a:pt x="1702" y="733"/>
                    <a:pt x="1702" y="323"/>
                  </a:cubicBezTo>
                  <a:cubicBezTo>
                    <a:pt x="1702" y="212"/>
                    <a:pt x="1690" y="104"/>
                    <a:pt x="166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9" y="1374"/>
                  </a:lnTo>
                  <a:close/>
                </a:path>
              </a:pathLst>
            </a:custGeom>
            <a:gradFill>
              <a:gsLst>
                <a:gs pos="8000">
                  <a:schemeClr val="accent5"/>
                </a:gs>
                <a:gs pos="85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1246981" y="3006820"/>
            <a:ext cx="5627686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1246982" y="1938685"/>
            <a:ext cx="5627686" cy="1042559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251875" y="4630968"/>
            <a:ext cx="2500975" cy="296271"/>
          </a:xfrm>
          <a:prstGeom prst="roundRect">
            <a:avLst>
              <a:gd name="adj" fmla="val 50000"/>
            </a:avLst>
          </a:prstGeom>
          <a:gradFill>
            <a:gsLst>
              <a:gs pos="9000">
                <a:schemeClr val="accent2"/>
              </a:gs>
              <a:gs pos="85000">
                <a:schemeClr val="accent1"/>
              </a:gs>
            </a:gsLst>
            <a:lin ang="0" scaled="0"/>
          </a:gradFill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246982" y="4998158"/>
            <a:ext cx="1620043" cy="296271"/>
          </a:xfrm>
          <a:prstGeom prst="roundRect">
            <a:avLst>
              <a:gd name="adj" fmla="val 50000"/>
            </a:avLst>
          </a:prstGeom>
          <a:ln>
            <a:gradFill>
              <a:gsLst>
                <a:gs pos="10000">
                  <a:schemeClr val="accent2"/>
                </a:gs>
                <a:gs pos="87000">
                  <a:schemeClr val="accent1"/>
                </a:gs>
              </a:gsLst>
              <a:lin ang="5400000" scaled="1"/>
            </a:gradFill>
          </a:ln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69" y="477840"/>
            <a:ext cx="2174882" cy="456069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3" name="组合 582"/>
          <p:cNvGrpSpPr/>
          <p:nvPr userDrawn="1"/>
        </p:nvGrpSpPr>
        <p:grpSpPr>
          <a:xfrm rot="1015566">
            <a:off x="822326" y="1077560"/>
            <a:ext cx="1616075" cy="3328401"/>
            <a:chOff x="682625" y="1041062"/>
            <a:chExt cx="1616075" cy="3328401"/>
          </a:xfrm>
        </p:grpSpPr>
        <p:sp>
          <p:nvSpPr>
            <p:cNvPr id="579" name="Freeform 513"/>
            <p:cNvSpPr/>
            <p:nvPr userDrawn="1"/>
          </p:nvSpPr>
          <p:spPr bwMode="auto">
            <a:xfrm rot="576007">
              <a:off x="682625" y="1140849"/>
              <a:ext cx="1616075" cy="3228614"/>
            </a:xfrm>
            <a:custGeom>
              <a:avLst/>
              <a:gdLst>
                <a:gd name="T0" fmla="*/ 914 w 914"/>
                <a:gd name="T1" fmla="*/ 1826 h 1826"/>
                <a:gd name="T2" fmla="*/ 0 w 914"/>
                <a:gd name="T3" fmla="*/ 913 h 1826"/>
                <a:gd name="T4" fmla="*/ 914 w 914"/>
                <a:gd name="T5" fmla="*/ 0 h 1826"/>
                <a:gd name="T6" fmla="*/ 914 w 914"/>
                <a:gd name="T7" fmla="*/ 1826 h 1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14" h="1826">
                  <a:moveTo>
                    <a:pt x="914" y="1826"/>
                  </a:moveTo>
                  <a:lnTo>
                    <a:pt x="0" y="913"/>
                  </a:lnTo>
                  <a:lnTo>
                    <a:pt x="914" y="0"/>
                  </a:lnTo>
                  <a:lnTo>
                    <a:pt x="914" y="1826"/>
                  </a:lnTo>
                  <a:close/>
                </a:path>
              </a:pathLst>
            </a:custGeom>
            <a:gradFill>
              <a:gsLst>
                <a:gs pos="6000">
                  <a:schemeClr val="accent2"/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0" name="Freeform 514"/>
            <p:cNvSpPr/>
            <p:nvPr userDrawn="1"/>
          </p:nvSpPr>
          <p:spPr bwMode="auto">
            <a:xfrm rot="900000">
              <a:off x="1159555" y="1041062"/>
              <a:ext cx="874939" cy="977719"/>
            </a:xfrm>
            <a:custGeom>
              <a:avLst/>
              <a:gdLst>
                <a:gd name="T0" fmla="*/ 38 w 332"/>
                <a:gd name="T1" fmla="*/ 371 h 371"/>
                <a:gd name="T2" fmla="*/ 0 w 332"/>
                <a:gd name="T3" fmla="*/ 39 h 371"/>
                <a:gd name="T4" fmla="*/ 332 w 332"/>
                <a:gd name="T5" fmla="*/ 0 h 371"/>
                <a:gd name="T6" fmla="*/ 38 w 332"/>
                <a:gd name="T7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2" h="371">
                  <a:moveTo>
                    <a:pt x="38" y="371"/>
                  </a:moveTo>
                  <a:lnTo>
                    <a:pt x="0" y="39"/>
                  </a:lnTo>
                  <a:lnTo>
                    <a:pt x="332" y="0"/>
                  </a:lnTo>
                  <a:lnTo>
                    <a:pt x="38" y="371"/>
                  </a:lnTo>
                  <a:close/>
                </a:path>
              </a:pathLst>
            </a:custGeom>
            <a:gradFill>
              <a:gsLst>
                <a:gs pos="8000">
                  <a:schemeClr val="accent2"/>
                </a:gs>
                <a:gs pos="85000">
                  <a:schemeClr val="accent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2846196" y="1942131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2846195" y="2837481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1EB728-B59F-486F-8B3B-DA3BB558DB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0167" y="0"/>
            <a:ext cx="4121834" cy="412183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857522F-6E9E-4EA7-BA66-5C84CBD4CB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69" y="477840"/>
            <a:ext cx="2174882" cy="456069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2023/12/17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1C97DB3-07BE-45BF-9865-C46275720D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54536" y="330590"/>
            <a:ext cx="2174882" cy="4560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2023/12/17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76541B4-F5C6-44C3-883D-58D2095BB6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54536" y="330590"/>
            <a:ext cx="2174882" cy="4560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1_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2023/12/17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idx="13"/>
          </p:nvPr>
        </p:nvSpPr>
        <p:spPr>
          <a:xfrm>
            <a:off x="8362950" y="1809750"/>
            <a:ext cx="2857500" cy="2438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47C286E-6569-40F9-AD7F-E7FA6E1A8C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54536" y="330590"/>
            <a:ext cx="2174882" cy="4560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626BB1F-0661-4000-9207-C578B99313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0166" y="0"/>
            <a:ext cx="4121833" cy="4121833"/>
          </a:xfrm>
          <a:prstGeom prst="rect">
            <a:avLst/>
          </a:prstGeom>
        </p:spPr>
      </p:pic>
      <p:sp>
        <p:nvSpPr>
          <p:cNvPr id="3" name="Oval 511"/>
          <p:cNvSpPr>
            <a:spLocks noChangeArrowheads="1"/>
          </p:cNvSpPr>
          <p:nvPr userDrawn="1"/>
        </p:nvSpPr>
        <p:spPr bwMode="auto">
          <a:xfrm>
            <a:off x="9403004" y="5412016"/>
            <a:ext cx="1772996" cy="1798409"/>
          </a:xfrm>
          <a:prstGeom prst="ellipse">
            <a:avLst/>
          </a:prstGeom>
          <a:gradFill>
            <a:gsLst>
              <a:gs pos="8000">
                <a:schemeClr val="accent4">
                  <a:lumMod val="60000"/>
                  <a:lumOff val="40000"/>
                  <a:alpha val="30000"/>
                </a:schemeClr>
              </a:gs>
              <a:gs pos="85000">
                <a:schemeClr val="accent4">
                  <a:alpha val="30000"/>
                </a:schemeClr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 rot="959293">
            <a:off x="13061" y="3476994"/>
            <a:ext cx="1514633" cy="3119475"/>
            <a:chOff x="682625" y="1041062"/>
            <a:chExt cx="1616075" cy="3328401"/>
          </a:xfrm>
        </p:grpSpPr>
        <p:sp>
          <p:nvSpPr>
            <p:cNvPr id="8" name="Freeform 513"/>
            <p:cNvSpPr/>
            <p:nvPr userDrawn="1"/>
          </p:nvSpPr>
          <p:spPr bwMode="auto">
            <a:xfrm rot="576007">
              <a:off x="682625" y="1140849"/>
              <a:ext cx="1616075" cy="3228614"/>
            </a:xfrm>
            <a:custGeom>
              <a:avLst/>
              <a:gdLst>
                <a:gd name="T0" fmla="*/ 914 w 914"/>
                <a:gd name="T1" fmla="*/ 1826 h 1826"/>
                <a:gd name="T2" fmla="*/ 0 w 914"/>
                <a:gd name="T3" fmla="*/ 913 h 1826"/>
                <a:gd name="T4" fmla="*/ 914 w 914"/>
                <a:gd name="T5" fmla="*/ 0 h 1826"/>
                <a:gd name="T6" fmla="*/ 914 w 914"/>
                <a:gd name="T7" fmla="*/ 1826 h 1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14" h="1826">
                  <a:moveTo>
                    <a:pt x="914" y="1826"/>
                  </a:moveTo>
                  <a:lnTo>
                    <a:pt x="0" y="913"/>
                  </a:lnTo>
                  <a:lnTo>
                    <a:pt x="914" y="0"/>
                  </a:lnTo>
                  <a:lnTo>
                    <a:pt x="914" y="1826"/>
                  </a:lnTo>
                  <a:close/>
                </a:path>
              </a:pathLst>
            </a:custGeom>
            <a:gradFill>
              <a:gsLst>
                <a:gs pos="6000">
                  <a:schemeClr val="accent2"/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514"/>
            <p:cNvSpPr/>
            <p:nvPr userDrawn="1"/>
          </p:nvSpPr>
          <p:spPr bwMode="auto">
            <a:xfrm rot="900000">
              <a:off x="1159555" y="1041062"/>
              <a:ext cx="874939" cy="977719"/>
            </a:xfrm>
            <a:custGeom>
              <a:avLst/>
              <a:gdLst>
                <a:gd name="T0" fmla="*/ 38 w 332"/>
                <a:gd name="T1" fmla="*/ 371 h 371"/>
                <a:gd name="T2" fmla="*/ 0 w 332"/>
                <a:gd name="T3" fmla="*/ 39 h 371"/>
                <a:gd name="T4" fmla="*/ 332 w 332"/>
                <a:gd name="T5" fmla="*/ 0 h 371"/>
                <a:gd name="T6" fmla="*/ 38 w 332"/>
                <a:gd name="T7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2" h="371">
                  <a:moveTo>
                    <a:pt x="38" y="371"/>
                  </a:moveTo>
                  <a:lnTo>
                    <a:pt x="0" y="39"/>
                  </a:lnTo>
                  <a:lnTo>
                    <a:pt x="332" y="0"/>
                  </a:lnTo>
                  <a:lnTo>
                    <a:pt x="38" y="371"/>
                  </a:lnTo>
                  <a:close/>
                </a:path>
              </a:pathLst>
            </a:custGeom>
            <a:gradFill>
              <a:gsLst>
                <a:gs pos="8000">
                  <a:schemeClr val="accent2"/>
                </a:gs>
                <a:gs pos="85000">
                  <a:schemeClr val="accent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2AF6B813-7810-42EF-9103-35ABDD9127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69" y="477840"/>
            <a:ext cx="2174882" cy="4560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Freeform 509"/>
          <p:cNvSpPr/>
          <p:nvPr userDrawn="1"/>
        </p:nvSpPr>
        <p:spPr bwMode="auto">
          <a:xfrm flipH="1">
            <a:off x="708025" y="-85725"/>
            <a:ext cx="11485563" cy="6203719"/>
          </a:xfrm>
          <a:custGeom>
            <a:avLst/>
            <a:gdLst>
              <a:gd name="T0" fmla="*/ 0 w 7235"/>
              <a:gd name="T1" fmla="*/ 0 h 3862"/>
              <a:gd name="T2" fmla="*/ 0 w 7235"/>
              <a:gd name="T3" fmla="*/ 2873 h 3862"/>
              <a:gd name="T4" fmla="*/ 2804 w 7235"/>
              <a:gd name="T5" fmla="*/ 3862 h 3862"/>
              <a:gd name="T6" fmla="*/ 7235 w 7235"/>
              <a:gd name="T7" fmla="*/ 0 h 3862"/>
              <a:gd name="T8" fmla="*/ 0 w 7235"/>
              <a:gd name="T9" fmla="*/ 0 h 3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35" h="3862">
                <a:moveTo>
                  <a:pt x="0" y="0"/>
                </a:moveTo>
                <a:cubicBezTo>
                  <a:pt x="0" y="2873"/>
                  <a:pt x="0" y="2873"/>
                  <a:pt x="0" y="2873"/>
                </a:cubicBezTo>
                <a:cubicBezTo>
                  <a:pt x="767" y="3492"/>
                  <a:pt x="1742" y="3862"/>
                  <a:pt x="2804" y="3862"/>
                </a:cubicBezTo>
                <a:cubicBezTo>
                  <a:pt x="5067" y="3862"/>
                  <a:pt x="6938" y="2181"/>
                  <a:pt x="7235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sp>
        <p:nvSpPr>
          <p:cNvPr id="335" name="Freeform 510"/>
          <p:cNvSpPr/>
          <p:nvPr userDrawn="1"/>
        </p:nvSpPr>
        <p:spPr bwMode="auto">
          <a:xfrm flipH="1">
            <a:off x="6858000" y="6121440"/>
            <a:ext cx="1652588" cy="746312"/>
          </a:xfrm>
          <a:custGeom>
            <a:avLst/>
            <a:gdLst>
              <a:gd name="T0" fmla="*/ 0 w 1041"/>
              <a:gd name="T1" fmla="*/ 465 h 465"/>
              <a:gd name="T2" fmla="*/ 1041 w 1041"/>
              <a:gd name="T3" fmla="*/ 465 h 465"/>
              <a:gd name="T4" fmla="*/ 520 w 1041"/>
              <a:gd name="T5" fmla="*/ 0 h 465"/>
              <a:gd name="T6" fmla="*/ 0 w 1041"/>
              <a:gd name="T7" fmla="*/ 465 h 4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41" h="465">
                <a:moveTo>
                  <a:pt x="0" y="465"/>
                </a:moveTo>
                <a:cubicBezTo>
                  <a:pt x="1041" y="465"/>
                  <a:pt x="1041" y="465"/>
                  <a:pt x="1041" y="465"/>
                </a:cubicBezTo>
                <a:cubicBezTo>
                  <a:pt x="1011" y="203"/>
                  <a:pt x="790" y="0"/>
                  <a:pt x="520" y="0"/>
                </a:cubicBezTo>
                <a:cubicBezTo>
                  <a:pt x="251" y="0"/>
                  <a:pt x="30" y="203"/>
                  <a:pt x="0" y="465"/>
                </a:cubicBezTo>
                <a:close/>
              </a:path>
            </a:pathLst>
          </a:custGeom>
          <a:gradFill>
            <a:gsLst>
              <a:gs pos="8000">
                <a:schemeClr val="accent5"/>
              </a:gs>
              <a:gs pos="85000">
                <a:schemeClr val="accent3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2AE7AD8-9452-4FCE-A4BD-4085BC11D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10611" cy="6210611"/>
          </a:xfrm>
          <a:prstGeom prst="rect">
            <a:avLst/>
          </a:prstGeom>
        </p:spPr>
      </p:pic>
      <p:sp>
        <p:nvSpPr>
          <p:cNvPr id="336" name="Oval 511"/>
          <p:cNvSpPr>
            <a:spLocks noChangeArrowheads="1"/>
          </p:cNvSpPr>
          <p:nvPr userDrawn="1"/>
        </p:nvSpPr>
        <p:spPr bwMode="auto">
          <a:xfrm flipH="1">
            <a:off x="1435100" y="2804626"/>
            <a:ext cx="2973388" cy="3007766"/>
          </a:xfrm>
          <a:prstGeom prst="ellipse">
            <a:avLst/>
          </a:prstGeom>
          <a:gradFill>
            <a:gsLst>
              <a:gs pos="8000">
                <a:schemeClr val="accent4">
                  <a:lumMod val="60000"/>
                  <a:lumOff val="40000"/>
                  <a:alpha val="30000"/>
                </a:schemeClr>
              </a:gs>
              <a:gs pos="85000">
                <a:schemeClr val="accent4">
                  <a:alpha val="30000"/>
                </a:schemeClr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8" name="Freeform 513"/>
          <p:cNvSpPr/>
          <p:nvPr userDrawn="1"/>
        </p:nvSpPr>
        <p:spPr bwMode="auto">
          <a:xfrm flipH="1">
            <a:off x="1133476" y="3158481"/>
            <a:ext cx="1450975" cy="2936995"/>
          </a:xfrm>
          <a:custGeom>
            <a:avLst/>
            <a:gdLst>
              <a:gd name="T0" fmla="*/ 914 w 914"/>
              <a:gd name="T1" fmla="*/ 1826 h 1826"/>
              <a:gd name="T2" fmla="*/ 0 w 914"/>
              <a:gd name="T3" fmla="*/ 913 h 1826"/>
              <a:gd name="T4" fmla="*/ 914 w 914"/>
              <a:gd name="T5" fmla="*/ 0 h 1826"/>
              <a:gd name="T6" fmla="*/ 914 w 914"/>
              <a:gd name="T7" fmla="*/ 1826 h 1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14" h="1826">
                <a:moveTo>
                  <a:pt x="914" y="1826"/>
                </a:moveTo>
                <a:lnTo>
                  <a:pt x="0" y="913"/>
                </a:lnTo>
                <a:lnTo>
                  <a:pt x="914" y="0"/>
                </a:lnTo>
                <a:lnTo>
                  <a:pt x="914" y="1826"/>
                </a:lnTo>
                <a:close/>
              </a:path>
            </a:pathLst>
          </a:custGeom>
          <a:gradFill>
            <a:gsLst>
              <a:gs pos="600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9" name="Freeform 514"/>
          <p:cNvSpPr/>
          <p:nvPr userDrawn="1"/>
        </p:nvSpPr>
        <p:spPr bwMode="auto">
          <a:xfrm flipH="1">
            <a:off x="11372851" y="1229972"/>
            <a:ext cx="527050" cy="596728"/>
          </a:xfrm>
          <a:custGeom>
            <a:avLst/>
            <a:gdLst>
              <a:gd name="T0" fmla="*/ 38 w 332"/>
              <a:gd name="T1" fmla="*/ 371 h 371"/>
              <a:gd name="T2" fmla="*/ 0 w 332"/>
              <a:gd name="T3" fmla="*/ 39 h 371"/>
              <a:gd name="T4" fmla="*/ 332 w 332"/>
              <a:gd name="T5" fmla="*/ 0 h 371"/>
              <a:gd name="T6" fmla="*/ 38 w 332"/>
              <a:gd name="T7" fmla="*/ 371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2" h="371">
                <a:moveTo>
                  <a:pt x="38" y="371"/>
                </a:moveTo>
                <a:lnTo>
                  <a:pt x="0" y="39"/>
                </a:lnTo>
                <a:lnTo>
                  <a:pt x="332" y="0"/>
                </a:lnTo>
                <a:lnTo>
                  <a:pt x="38" y="371"/>
                </a:lnTo>
                <a:close/>
              </a:path>
            </a:pathLst>
          </a:custGeom>
          <a:gradFill>
            <a:gsLst>
              <a:gs pos="8000">
                <a:schemeClr val="accent2"/>
              </a:gs>
              <a:gs pos="85000">
                <a:schemeClr val="accent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0" name="Freeform 515"/>
          <p:cNvSpPr/>
          <p:nvPr userDrawn="1"/>
        </p:nvSpPr>
        <p:spPr bwMode="auto">
          <a:xfrm flipH="1">
            <a:off x="1979613" y="-85725"/>
            <a:ext cx="4738688" cy="2914477"/>
          </a:xfrm>
          <a:custGeom>
            <a:avLst/>
            <a:gdLst>
              <a:gd name="T0" fmla="*/ 0 w 2985"/>
              <a:gd name="T1" fmla="*/ 323 h 1815"/>
              <a:gd name="T2" fmla="*/ 1492 w 2985"/>
              <a:gd name="T3" fmla="*/ 1815 h 1815"/>
              <a:gd name="T4" fmla="*/ 2985 w 2985"/>
              <a:gd name="T5" fmla="*/ 323 h 1815"/>
              <a:gd name="T6" fmla="*/ 2950 w 2985"/>
              <a:gd name="T7" fmla="*/ 0 h 1815"/>
              <a:gd name="T8" fmla="*/ 35 w 2985"/>
              <a:gd name="T9" fmla="*/ 0 h 1815"/>
              <a:gd name="T10" fmla="*/ 0 w 2985"/>
              <a:gd name="T11" fmla="*/ 323 h 1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85" h="1815">
                <a:moveTo>
                  <a:pt x="0" y="323"/>
                </a:moveTo>
                <a:cubicBezTo>
                  <a:pt x="0" y="1147"/>
                  <a:pt x="668" y="1815"/>
                  <a:pt x="1492" y="1815"/>
                </a:cubicBezTo>
                <a:cubicBezTo>
                  <a:pt x="2317" y="1815"/>
                  <a:pt x="2985" y="1147"/>
                  <a:pt x="2985" y="323"/>
                </a:cubicBezTo>
                <a:cubicBezTo>
                  <a:pt x="2985" y="212"/>
                  <a:pt x="2973" y="104"/>
                  <a:pt x="2950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12" y="104"/>
                  <a:pt x="0" y="212"/>
                  <a:pt x="0" y="323"/>
                </a:cubicBezTo>
                <a:close/>
              </a:path>
            </a:pathLst>
          </a:custGeom>
          <a:gradFill>
            <a:gsLst>
              <a:gs pos="8000">
                <a:schemeClr val="accent4">
                  <a:lumMod val="60000"/>
                  <a:lumOff val="40000"/>
                </a:schemeClr>
              </a:gs>
              <a:gs pos="85000">
                <a:schemeClr val="accent4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1" name="Freeform 516"/>
          <p:cNvSpPr/>
          <p:nvPr userDrawn="1"/>
        </p:nvSpPr>
        <p:spPr bwMode="auto">
          <a:xfrm flipH="1">
            <a:off x="1979613" y="-85725"/>
            <a:ext cx="2701925" cy="2206767"/>
          </a:xfrm>
          <a:custGeom>
            <a:avLst/>
            <a:gdLst>
              <a:gd name="T0" fmla="*/ 1269 w 1702"/>
              <a:gd name="T1" fmla="*/ 1374 h 1374"/>
              <a:gd name="T2" fmla="*/ 1702 w 1702"/>
              <a:gd name="T3" fmla="*/ 323 h 1374"/>
              <a:gd name="T4" fmla="*/ 1667 w 1702"/>
              <a:gd name="T5" fmla="*/ 0 h 1374"/>
              <a:gd name="T6" fmla="*/ 0 w 1702"/>
              <a:gd name="T7" fmla="*/ 0 h 1374"/>
              <a:gd name="T8" fmla="*/ 1269 w 1702"/>
              <a:gd name="T9" fmla="*/ 1374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02" h="1374">
                <a:moveTo>
                  <a:pt x="1269" y="1374"/>
                </a:moveTo>
                <a:cubicBezTo>
                  <a:pt x="1536" y="1104"/>
                  <a:pt x="1702" y="733"/>
                  <a:pt x="1702" y="323"/>
                </a:cubicBezTo>
                <a:cubicBezTo>
                  <a:pt x="1702" y="212"/>
                  <a:pt x="1690" y="104"/>
                  <a:pt x="1667" y="0"/>
                </a:cubicBezTo>
                <a:cubicBezTo>
                  <a:pt x="0" y="0"/>
                  <a:pt x="0" y="0"/>
                  <a:pt x="0" y="0"/>
                </a:cubicBezTo>
                <a:lnTo>
                  <a:pt x="1269" y="1374"/>
                </a:lnTo>
                <a:close/>
              </a:path>
            </a:pathLst>
          </a:custGeom>
          <a:gradFill>
            <a:gsLst>
              <a:gs pos="8000">
                <a:schemeClr val="accent5"/>
              </a:gs>
              <a:gs pos="85000">
                <a:schemeClr val="accent3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678613" y="2070558"/>
            <a:ext cx="4604544" cy="1621509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678613" y="4376794"/>
            <a:ext cx="4604544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678614" y="4080523"/>
            <a:ext cx="4604544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9D23D530-EC59-4288-BF97-100EDB7899C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54536" y="330590"/>
            <a:ext cx="2174882" cy="456069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t>2023/12/17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hemeOverride" Target="../theme/themeOverride14.xml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2" Type="http://schemas.microsoft.com/office/2007/relationships/media" Target="../media/media3.mp4"/><Relationship Id="rId1" Type="http://schemas.openxmlformats.org/officeDocument/2006/relationships/themeOverride" Target="../theme/themeOverride15.xml"/><Relationship Id="rId6" Type="http://schemas.openxmlformats.org/officeDocument/2006/relationships/image" Target="../media/image17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246982" y="2870201"/>
            <a:ext cx="5915818" cy="558799"/>
          </a:xfrm>
        </p:spPr>
        <p:txBody>
          <a:bodyPr>
            <a:normAutofit/>
          </a:bodyPr>
          <a:lstStyle/>
          <a:p>
            <a:r>
              <a:rPr lang="zh-CN" altLang="en-US" dirty="0"/>
              <a:t>博学笃志，格物明德</a:t>
            </a: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246982" y="1938685"/>
            <a:ext cx="7115968" cy="1042559"/>
          </a:xfrm>
        </p:spPr>
        <p:txBody>
          <a:bodyPr>
            <a:normAutofit/>
          </a:bodyPr>
          <a:lstStyle/>
          <a:p>
            <a:r>
              <a:rPr lang="zh-CN" altLang="en-US" dirty="0"/>
              <a:t>就诊辅助软件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1251875" y="4630968"/>
            <a:ext cx="2741391" cy="296271"/>
          </a:xfrm>
          <a:solidFill>
            <a:srgbClr val="269EEF"/>
          </a:solidFill>
        </p:spPr>
        <p:txBody>
          <a:bodyPr/>
          <a:lstStyle/>
          <a:p>
            <a:r>
              <a:rPr lang="zh-CN" altLang="en-US" sz="1600" b="1" dirty="0"/>
              <a:t>汇报人：王靖宏</a:t>
            </a:r>
            <a:endParaRPr lang="en-US" altLang="zh-CN" sz="1600" b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1246982" y="4998158"/>
            <a:ext cx="2746284" cy="296271"/>
          </a:xfrm>
        </p:spPr>
        <p:txBody>
          <a:bodyPr/>
          <a:lstStyle/>
          <a:p>
            <a:r>
              <a:rPr lang="zh-CN" altLang="en-US" sz="1600" b="1" dirty="0"/>
              <a:t>小组成员：石珈维  赵爱丽</a:t>
            </a:r>
            <a:endParaRPr lang="en-US" altLang="en-US" sz="16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一、模型的制作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599174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033787" y="1223844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(二) 前端部分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95D9E2D-AEC8-ED53-6DDF-34F0FCF135FB}"/>
              </a:ext>
            </a:extLst>
          </p:cNvPr>
          <p:cNvSpPr txBox="1"/>
          <p:nvPr/>
        </p:nvSpPr>
        <p:spPr>
          <a:xfrm>
            <a:off x="1361443" y="1635904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就诊辅助软件：查询某科室患者预约记录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CE9F000-F7E4-4BC0-99FC-FD56F6B858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24" y="1971424"/>
            <a:ext cx="9606025" cy="447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206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一、模型的制作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599174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842843" y="1860075"/>
            <a:ext cx="6033400" cy="2988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33787" y="1211485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(二) 前端部分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3DA17F3-58C5-4FB4-8CC6-1F083CE2DD54}"/>
              </a:ext>
            </a:extLst>
          </p:cNvPr>
          <p:cNvSpPr/>
          <p:nvPr/>
        </p:nvSpPr>
        <p:spPr>
          <a:xfrm>
            <a:off x="1485268" y="5496999"/>
            <a:ext cx="9892645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9A3A539-2172-8492-98AF-86F62478E7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0" r="2452"/>
          <a:stretch/>
        </p:blipFill>
        <p:spPr>
          <a:xfrm>
            <a:off x="916853" y="2420882"/>
            <a:ext cx="10251389" cy="349528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51FB5EB-E9C3-D03E-B924-AE68A262AD2C}"/>
              </a:ext>
            </a:extLst>
          </p:cNvPr>
          <p:cNvSpPr txBox="1"/>
          <p:nvPr/>
        </p:nvSpPr>
        <p:spPr>
          <a:xfrm>
            <a:off x="1531766" y="1776387"/>
            <a:ext cx="8736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就诊辅助软件：查看推荐详情，显示推荐成功人数和信息、推荐失败人数及信息</a:t>
            </a:r>
          </a:p>
        </p:txBody>
      </p:sp>
    </p:spTree>
    <p:extLst>
      <p:ext uri="{BB962C8B-B14F-4D97-AF65-F5344CB8AC3E}">
        <p14:creationId xmlns:p14="http://schemas.microsoft.com/office/powerpoint/2010/main" val="3554063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一、模型的制作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599174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12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842843" y="1860075"/>
            <a:ext cx="6033400" cy="2988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33787" y="1223844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(二) 前端部分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3DA17F3-58C5-4FB4-8CC6-1F083CE2DD54}"/>
              </a:ext>
            </a:extLst>
          </p:cNvPr>
          <p:cNvSpPr/>
          <p:nvPr/>
        </p:nvSpPr>
        <p:spPr>
          <a:xfrm>
            <a:off x="1485268" y="5496999"/>
            <a:ext cx="9892645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50414A9-DC20-0EC7-C559-AB6FD3DD59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1108" y="1895343"/>
            <a:ext cx="8119929" cy="455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340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一、模型的制作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599174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13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842843" y="1860075"/>
            <a:ext cx="6033400" cy="2988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33787" y="1223844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(二) 前端部分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3DA17F3-58C5-4FB4-8CC6-1F083CE2DD54}"/>
              </a:ext>
            </a:extLst>
          </p:cNvPr>
          <p:cNvSpPr/>
          <p:nvPr/>
        </p:nvSpPr>
        <p:spPr>
          <a:xfrm>
            <a:off x="1485268" y="5496999"/>
            <a:ext cx="9892645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61712FF-C8C8-6E35-6779-C9F80452A8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32" b="23368"/>
          <a:stretch/>
        </p:blipFill>
        <p:spPr>
          <a:xfrm>
            <a:off x="1265484" y="2424551"/>
            <a:ext cx="10112429" cy="361745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4EE3BB9-B943-109B-052A-6E48A43E6614}"/>
              </a:ext>
            </a:extLst>
          </p:cNvPr>
          <p:cNvSpPr txBox="1"/>
          <p:nvPr/>
        </p:nvSpPr>
        <p:spPr>
          <a:xfrm>
            <a:off x="1729484" y="1759403"/>
            <a:ext cx="9197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使用</a:t>
            </a:r>
            <a:r>
              <a:rPr lang="en-US" altLang="zh-CN" b="0" i="0" dirty="0" err="1">
                <a:solidFill>
                  <a:srgbClr val="374151"/>
                </a:solidFill>
                <a:effectLst/>
                <a:latin typeface="Söhne"/>
              </a:rPr>
              <a:t>Gradio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创建一个用户界面，用于从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MySQL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数据库中查询推荐详情，方便统计。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2269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2846196" y="639267"/>
            <a:ext cx="5419185" cy="895350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二、演示视频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304545" y="2596910"/>
            <a:ext cx="860740" cy="748382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推荐详情">
            <a:hlinkClick r:id="" action="ppaction://media"/>
            <a:extLst>
              <a:ext uri="{FF2B5EF4-FFF2-40B4-BE49-F238E27FC236}">
                <a16:creationId xmlns:a16="http://schemas.microsoft.com/office/drawing/2014/main" id="{00020416-E7B4-1529-E3FC-F08B3EE35EE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63152" y="1753728"/>
            <a:ext cx="8394140" cy="496681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D1D6EB0-CE41-639B-4158-AD627452DE86}"/>
              </a:ext>
            </a:extLst>
          </p:cNvPr>
          <p:cNvSpPr txBox="1"/>
          <p:nvPr/>
        </p:nvSpPr>
        <p:spPr>
          <a:xfrm>
            <a:off x="5555788" y="127484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推荐详情</a:t>
            </a:r>
          </a:p>
        </p:txBody>
      </p:sp>
    </p:spTree>
    <p:extLst>
      <p:ext uri="{BB962C8B-B14F-4D97-AF65-F5344CB8AC3E}">
        <p14:creationId xmlns:p14="http://schemas.microsoft.com/office/powerpoint/2010/main" val="3274346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二、演示视频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599174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3DA17F3-58C5-4FB4-8CC6-1F083CE2DD54}"/>
              </a:ext>
            </a:extLst>
          </p:cNvPr>
          <p:cNvSpPr/>
          <p:nvPr/>
        </p:nvSpPr>
        <p:spPr>
          <a:xfrm>
            <a:off x="1485268" y="5496999"/>
            <a:ext cx="9892645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导出信息">
            <a:hlinkClick r:id="" action="ppaction://media"/>
            <a:extLst>
              <a:ext uri="{FF2B5EF4-FFF2-40B4-BE49-F238E27FC236}">
                <a16:creationId xmlns:a16="http://schemas.microsoft.com/office/drawing/2014/main" id="{4FF79A2B-258E-C4B0-EAEB-5888118BF0C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66864" y="1640222"/>
            <a:ext cx="8256681" cy="488547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D69BA89-3CFB-6747-125A-367417A9BDA2}"/>
              </a:ext>
            </a:extLst>
          </p:cNvPr>
          <p:cNvSpPr txBox="1"/>
          <p:nvPr/>
        </p:nvSpPr>
        <p:spPr>
          <a:xfrm>
            <a:off x="1147482" y="1141506"/>
            <a:ext cx="2074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导出推荐失败信息</a:t>
            </a:r>
          </a:p>
        </p:txBody>
      </p:sp>
    </p:spTree>
    <p:extLst>
      <p:ext uri="{BB962C8B-B14F-4D97-AF65-F5344CB8AC3E}">
        <p14:creationId xmlns:p14="http://schemas.microsoft.com/office/powerpoint/2010/main" val="2385475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/>
              <a:t>三、贡献点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304545" y="2596910"/>
            <a:ext cx="860740" cy="748382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7286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三、贡献点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17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485268" y="1803655"/>
            <a:ext cx="9892645" cy="25466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33787" y="1148609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王靖宏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3DA17F3-58C5-4FB4-8CC6-1F083CE2DD54}"/>
              </a:ext>
            </a:extLst>
          </p:cNvPr>
          <p:cNvSpPr/>
          <p:nvPr/>
        </p:nvSpPr>
        <p:spPr>
          <a:xfrm>
            <a:off x="1485268" y="5496999"/>
            <a:ext cx="9892645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AF276B0-B73B-45E9-AA59-44ED3540224F}"/>
              </a:ext>
            </a:extLst>
          </p:cNvPr>
          <p:cNvSpPr/>
          <p:nvPr/>
        </p:nvSpPr>
        <p:spPr>
          <a:xfrm>
            <a:off x="1485268" y="3531829"/>
            <a:ext cx="9892645" cy="4983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22C0D9-2CFC-9D18-63F4-96E063CD700B}"/>
              </a:ext>
            </a:extLst>
          </p:cNvPr>
          <p:cNvSpPr txBox="1"/>
          <p:nvPr/>
        </p:nvSpPr>
        <p:spPr>
          <a:xfrm>
            <a:off x="1378744" y="3219393"/>
            <a:ext cx="93279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、数据库表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users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registration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初始设计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	2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、实现用户挂号系统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	3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、实现查询某科室患者预约记录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31D0E82-32E0-AEFC-D41E-4B7EA4F08AA2}"/>
              </a:ext>
            </a:extLst>
          </p:cNvPr>
          <p:cNvSpPr txBox="1"/>
          <p:nvPr/>
        </p:nvSpPr>
        <p:spPr>
          <a:xfrm>
            <a:off x="1033787" y="4336852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赵爱丽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3C9C994-998A-4448-BAD5-F555B1D4F068}"/>
              </a:ext>
            </a:extLst>
          </p:cNvPr>
          <p:cNvSpPr txBox="1"/>
          <p:nvPr/>
        </p:nvSpPr>
        <p:spPr>
          <a:xfrm>
            <a:off x="1033787" y="2849355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石珈维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44D6512-9B76-4312-9091-8189FE032EB8}"/>
              </a:ext>
            </a:extLst>
          </p:cNvPr>
          <p:cNvSpPr txBox="1"/>
          <p:nvPr/>
        </p:nvSpPr>
        <p:spPr>
          <a:xfrm>
            <a:off x="1378744" y="1818599"/>
            <a:ext cx="93279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、训练数据集的扩充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	2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、模型的测试数据集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	3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初始模型文件的制作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FEF26FD-9292-452E-93A3-A6EB0FC035E3}"/>
              </a:ext>
            </a:extLst>
          </p:cNvPr>
          <p:cNvSpPr txBox="1"/>
          <p:nvPr/>
        </p:nvSpPr>
        <p:spPr>
          <a:xfrm>
            <a:off x="1341275" y="4867490"/>
            <a:ext cx="93279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、挂号推荐详情模块及</a:t>
            </a:r>
            <a:r>
              <a:rPr lang="en-US" altLang="zh-CN" kern="100" dirty="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gradio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界面 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	2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、查找重复挂号用户模块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	3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、优化系统</a:t>
            </a:r>
            <a:r>
              <a:rPr lang="zh-CN" altLang="en-US" kern="1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细节，完善系统功能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2239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/>
              <a:t>四、</a:t>
            </a:r>
            <a:r>
              <a:rPr lang="zh-CN" altLang="en-US" sz="2800" dirty="0">
                <a:latin typeface="+mn-lt"/>
                <a:ea typeface="+mn-ea"/>
                <a:sym typeface="+mn-lt"/>
              </a:rPr>
              <a:t>与开题对比</a:t>
            </a:r>
            <a:endParaRPr lang="zh-CN" altLang="en-US" sz="28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3582385" y="2971101"/>
            <a:ext cx="6208729" cy="3373428"/>
          </a:xfrm>
        </p:spPr>
        <p:txBody>
          <a:bodyPr>
            <a:noAutofit/>
          </a:bodyPr>
          <a:lstStyle/>
          <a:p>
            <a:pPr indent="266700" algn="just"/>
            <a:r>
              <a:rPr lang="zh-CN" altLang="en-US" sz="2000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与开题的情况对比。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04545" y="2596910"/>
            <a:ext cx="860740" cy="748382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364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四、与开题对比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19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485268" y="1803655"/>
            <a:ext cx="9892645" cy="25466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33787" y="1148609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基本界面的实现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3DA17F3-58C5-4FB4-8CC6-1F083CE2DD54}"/>
              </a:ext>
            </a:extLst>
          </p:cNvPr>
          <p:cNvSpPr/>
          <p:nvPr/>
        </p:nvSpPr>
        <p:spPr>
          <a:xfrm>
            <a:off x="1485268" y="5496999"/>
            <a:ext cx="9892645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AF276B0-B73B-45E9-AA59-44ED3540224F}"/>
              </a:ext>
            </a:extLst>
          </p:cNvPr>
          <p:cNvSpPr/>
          <p:nvPr/>
        </p:nvSpPr>
        <p:spPr>
          <a:xfrm>
            <a:off x="1485268" y="3531829"/>
            <a:ext cx="9892645" cy="4983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44D6512-9B76-4312-9091-8189FE032EB8}"/>
              </a:ext>
            </a:extLst>
          </p:cNvPr>
          <p:cNvSpPr txBox="1"/>
          <p:nvPr/>
        </p:nvSpPr>
        <p:spPr>
          <a:xfrm>
            <a:off x="669924" y="4891913"/>
            <a:ext cx="9327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en-US" b="1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第一版模型和</a:t>
            </a:r>
            <a:r>
              <a:rPr lang="zh-CN" altLang="en-US" b="1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基本界面已实现</a:t>
            </a:r>
            <a:endParaRPr lang="zh-CN" altLang="en-US" b="1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A2F951D-944F-45C4-9A55-D82AD8A6A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87" y="1711531"/>
            <a:ext cx="7410831" cy="224166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3A5DA24-B35B-4F51-BC96-F4FCE0C5A6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699" y="3355165"/>
            <a:ext cx="2806844" cy="97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33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57282" y="1700808"/>
            <a:ext cx="10887030" cy="4083608"/>
            <a:chOff x="757282" y="1700808"/>
            <a:chExt cx="10887030" cy="4083608"/>
          </a:xfrm>
        </p:grpSpPr>
        <p:grpSp>
          <p:nvGrpSpPr>
            <p:cNvPr id="6" name="2b751056-6b97-492c-b763-340acee7e9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757282" y="1700808"/>
              <a:ext cx="10887030" cy="4083608"/>
              <a:chOff x="1175743" y="1700808"/>
              <a:chExt cx="10463755" cy="4083608"/>
            </a:xfrm>
          </p:grpSpPr>
          <p:sp>
            <p:nvSpPr>
              <p:cNvPr id="7" name="iṡľïḑè"/>
              <p:cNvSpPr txBox="1"/>
              <p:nvPr/>
            </p:nvSpPr>
            <p:spPr bwMode="auto">
              <a:xfrm>
                <a:off x="3941203" y="1779399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>
                  <a:lnSpc>
                    <a:spcPct val="200000"/>
                  </a:lnSpc>
                </a:pP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一、制作过程</a:t>
                </a:r>
                <a:endParaRPr lang="en-US" altLang="zh-CN" sz="2400" dirty="0">
                  <a:latin typeface="+mn-lt"/>
                  <a:ea typeface="+mn-ea"/>
                  <a:sym typeface="+mn-lt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二、演示视频</a:t>
                </a:r>
                <a:endParaRPr lang="en-US" altLang="zh-CN" sz="2400" dirty="0">
                  <a:latin typeface="+mn-lt"/>
                  <a:ea typeface="+mn-ea"/>
                  <a:sym typeface="+mn-lt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三、贡献点</a:t>
                </a:r>
                <a:endParaRPr lang="en-US" altLang="zh-CN" sz="2400" dirty="0">
                  <a:latin typeface="+mn-lt"/>
                  <a:ea typeface="+mn-ea"/>
                  <a:sym typeface="+mn-lt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四、与开题对比</a:t>
                </a:r>
                <a:endParaRPr lang="en-US" altLang="zh-CN" sz="2400" dirty="0">
                  <a:latin typeface="+mn-lt"/>
                  <a:ea typeface="+mn-ea"/>
                  <a:sym typeface="+mn-lt"/>
                </a:endParaRPr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3696888" y="178080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šľïḋé"/>
              <p:cNvSpPr txBox="1"/>
              <p:nvPr/>
            </p:nvSpPr>
            <p:spPr>
              <a:xfrm>
                <a:off x="1175743" y="1700808"/>
                <a:ext cx="2521108" cy="58477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32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目录</a:t>
                </a:r>
                <a:endParaRPr lang="tr-TR" sz="32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poetry_91022"/>
            <p:cNvSpPr>
              <a:spLocks noChangeAspect="1"/>
            </p:cNvSpPr>
            <p:nvPr/>
          </p:nvSpPr>
          <p:spPr bwMode="auto">
            <a:xfrm>
              <a:off x="2379533" y="4867348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四、</a:t>
            </a:r>
            <a:r>
              <a:rPr lang="zh-CN" altLang="en-US" sz="2800" dirty="0">
                <a:latin typeface="+mn-lt"/>
                <a:ea typeface="+mn-ea"/>
                <a:sym typeface="+mn-lt"/>
              </a:rPr>
              <a:t>与开题对比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20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386656" y="1772164"/>
            <a:ext cx="9892645" cy="25466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3DA17F3-58C5-4FB4-8CC6-1F083CE2DD54}"/>
              </a:ext>
            </a:extLst>
          </p:cNvPr>
          <p:cNvSpPr/>
          <p:nvPr/>
        </p:nvSpPr>
        <p:spPr>
          <a:xfrm>
            <a:off x="1485268" y="5496999"/>
            <a:ext cx="9892645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70A6B19-752E-47A8-87AA-C98BC0C0B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87" y="1772164"/>
            <a:ext cx="7417181" cy="3156112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A4C6D7D-119C-42FA-8C69-9B97877E4925}"/>
              </a:ext>
            </a:extLst>
          </p:cNvPr>
          <p:cNvSpPr/>
          <p:nvPr/>
        </p:nvSpPr>
        <p:spPr>
          <a:xfrm>
            <a:off x="1033787" y="1148609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高级功能的实现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4A19C7B-F2B3-4C95-9E5B-42337E0C2E29}"/>
              </a:ext>
            </a:extLst>
          </p:cNvPr>
          <p:cNvSpPr txBox="1"/>
          <p:nvPr/>
        </p:nvSpPr>
        <p:spPr>
          <a:xfrm>
            <a:off x="669924" y="5302408"/>
            <a:ext cx="9327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en-US" b="1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高级功能的实现不足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3167065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致谢</a:t>
            </a:r>
            <a:br>
              <a:rPr lang="en-US" altLang="zh-CN" dirty="0"/>
            </a:br>
            <a:r>
              <a:rPr lang="zh-CN" altLang="en-US" dirty="0"/>
              <a:t>老师和各位同学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116785" y="1949131"/>
            <a:ext cx="5419185" cy="647779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一、制作过程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3526401" y="2845835"/>
            <a:ext cx="6208729" cy="3079103"/>
          </a:xfrm>
        </p:spPr>
        <p:txBody>
          <a:bodyPr>
            <a:noAutofit/>
          </a:bodyPr>
          <a:lstStyle/>
          <a:p>
            <a:pPr indent="266700" algn="just"/>
            <a:r>
              <a:rPr lang="zh-CN" altLang="en-US" sz="1800" b="1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现有的很多的挂号软件（以科室为重点），但无根据病源，病症告诉我们挂什么科室的挂号软件（以患者病症为重点）</a:t>
            </a:r>
            <a:r>
              <a:rPr lang="zh-CN" altLang="en-US" sz="1800" b="1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在医院就诊时患者通常会在挂号阶段遇到问题，不清楚该挂哪个科室，挂错科室等，据《现代医药卫生》，无干预因挂号工作人员缺乏专业知识挂错号人次所占比例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78.59%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所以我们对于上述这个问题，计划提出医疗挂号辅助系统，来帮助患者的就诊提供智能服务。</a:t>
            </a:r>
            <a:endParaRPr lang="en-US" altLang="zh-CN" sz="1800" kern="1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endParaRPr lang="en-US" altLang="zh-CN" sz="1800" kern="100" dirty="0"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zh-CN" altLang="en-US" sz="1800" b="1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目标人群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：不熟悉自身病症对应具体科室的患者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04545" y="2596910"/>
            <a:ext cx="860740" cy="748382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一、制作过程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485267" y="1322627"/>
            <a:ext cx="9892645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数据集的结构</a:t>
            </a:r>
            <a:r>
              <a:rPr lang="en-US" altLang="zh-CN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lang="zh-CN" altLang="en-US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科室名称、疾病名称、疾病描述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33787" y="1223844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(一)模型的制作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7A04074-26C0-4CAA-9910-58971BCA45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22" y="2774765"/>
            <a:ext cx="11970365" cy="1098606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C0B3934B-CEC8-4AA1-A18E-2A478AEE674B}"/>
              </a:ext>
            </a:extLst>
          </p:cNvPr>
          <p:cNvSpPr/>
          <p:nvPr/>
        </p:nvSpPr>
        <p:spPr>
          <a:xfrm>
            <a:off x="1485267" y="4296810"/>
            <a:ext cx="9892645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模型的制作：选择朴素贝叶斯</a:t>
            </a:r>
            <a:endParaRPr lang="en-US" altLang="zh-CN" sz="16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在能够完成基本输出后，加入谷歌翻译方便中文的输出。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一、制作过程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033787" y="1223844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(一)模型的制作</a:t>
            </a:r>
          </a:p>
        </p:txBody>
      </p:sp>
      <p:pic>
        <p:nvPicPr>
          <p:cNvPr id="3" name="模型演示">
            <a:hlinkClick r:id="" action="ppaction://media"/>
            <a:extLst>
              <a:ext uri="{FF2B5EF4-FFF2-40B4-BE49-F238E27FC236}">
                <a16:creationId xmlns:a16="http://schemas.microsoft.com/office/drawing/2014/main" id="{F7D384AF-4DEB-463C-9DAC-252A7F7251B6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9924" y="-1"/>
            <a:ext cx="10920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02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一、模型的制作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599174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033787" y="1223844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(二) 前端部分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D8259DB-32EF-9537-EEE5-A3148E197149}"/>
              </a:ext>
            </a:extLst>
          </p:cNvPr>
          <p:cNvSpPr txBox="1"/>
          <p:nvPr/>
        </p:nvSpPr>
        <p:spPr>
          <a:xfrm>
            <a:off x="1033787" y="1880255"/>
            <a:ext cx="94246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</a:t>
            </a:r>
            <a:r>
              <a:rPr lang="zh-CN" altLang="en-US" dirty="0"/>
              <a:t>首先，引入</a:t>
            </a:r>
            <a:r>
              <a:rPr lang="en-US" altLang="zh-CN" dirty="0" err="1"/>
              <a:t>mysql</a:t>
            </a:r>
            <a:r>
              <a:rPr lang="zh-CN" altLang="en-US" dirty="0"/>
              <a:t>库、朴素贝叶斯分类器模型接口，创建数据库并设计两张表</a:t>
            </a:r>
            <a:r>
              <a:rPr lang="en-US" altLang="zh-CN" dirty="0"/>
              <a:t>users</a:t>
            </a:r>
            <a:r>
              <a:rPr lang="zh-CN" altLang="en-US" dirty="0"/>
              <a:t>与</a:t>
            </a:r>
            <a:r>
              <a:rPr lang="en-US" altLang="zh-CN" dirty="0"/>
              <a:t>registration</a:t>
            </a:r>
            <a:r>
              <a:rPr lang="zh-CN" altLang="en-US" dirty="0"/>
              <a:t>，分别存储患者信息和根据患者描述症状推荐的科室信息。用</a:t>
            </a:r>
            <a:r>
              <a:rPr lang="en-US" altLang="zh-CN" dirty="0" err="1"/>
              <a:t>gradio</a:t>
            </a:r>
            <a:r>
              <a:rPr lang="zh-CN" altLang="en-US" dirty="0"/>
              <a:t>设计前端界面，包含</a:t>
            </a:r>
            <a:r>
              <a:rPr lang="en-US" altLang="zh-CN" sz="1800" dirty="0">
                <a:effectLst/>
                <a:latin typeface="JetBrains Mono"/>
              </a:rPr>
              <a:t>register</a:t>
            </a:r>
            <a:r>
              <a:rPr lang="zh-CN" altLang="en-US" sz="1800" dirty="0">
                <a:effectLst/>
                <a:latin typeface="JetBrains Mono"/>
              </a:rPr>
              <a:t>和</a:t>
            </a:r>
            <a:r>
              <a:rPr lang="en-US" altLang="zh-CN" sz="1800" dirty="0">
                <a:effectLst/>
                <a:latin typeface="JetBrains Mono"/>
              </a:rPr>
              <a:t>show</a:t>
            </a:r>
            <a:r>
              <a:rPr lang="zh-CN" altLang="en-US" sz="1800" dirty="0">
                <a:effectLst/>
                <a:latin typeface="JetBrains Mono"/>
              </a:rPr>
              <a:t>选项，</a:t>
            </a:r>
            <a:r>
              <a:rPr lang="en-US" altLang="zh-CN" sz="1800" dirty="0">
                <a:effectLst/>
                <a:latin typeface="JetBrains Mono"/>
              </a:rPr>
              <a:t> register</a:t>
            </a:r>
            <a:r>
              <a:rPr lang="zh-CN" altLang="en-US" sz="1800" dirty="0">
                <a:effectLst/>
                <a:latin typeface="JetBrains Mono"/>
              </a:rPr>
              <a:t>为注册患者信息，</a:t>
            </a:r>
            <a:r>
              <a:rPr lang="en-US" altLang="zh-CN" sz="1800" dirty="0">
                <a:effectLst/>
                <a:latin typeface="JetBrains Mono"/>
              </a:rPr>
              <a:t>show</a:t>
            </a:r>
            <a:r>
              <a:rPr lang="zh-CN" altLang="en-US" sz="1800" dirty="0">
                <a:effectLst/>
                <a:latin typeface="JetBrains Mono"/>
              </a:rPr>
              <a:t>为展示所有预约患者信息（包含患者预约就诊时间和当前时间）</a:t>
            </a:r>
            <a:endParaRPr lang="en-US" altLang="zh-CN" sz="1800" dirty="0">
              <a:effectLst/>
              <a:latin typeface="JetBrains Mono"/>
            </a:endParaRPr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E13BF22-37CC-07C8-C731-DFEBACD606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061" y="3134083"/>
            <a:ext cx="4425583" cy="320957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AC2F801-CFCE-2E2C-8136-6B2B599A1C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314" y="3121512"/>
            <a:ext cx="5848748" cy="3118951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59A497E-3F74-68C0-9D86-491E7DE38C1D}"/>
              </a:ext>
            </a:extLst>
          </p:cNvPr>
          <p:cNvSpPr txBox="1"/>
          <p:nvPr/>
        </p:nvSpPr>
        <p:spPr>
          <a:xfrm>
            <a:off x="2105025" y="6158987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users</a:t>
            </a:r>
            <a:r>
              <a:rPr lang="zh-CN" altLang="en-US" dirty="0"/>
              <a:t>数据库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8DD6366-F1B2-DCCD-C59C-7CBAEACD4690}"/>
              </a:ext>
            </a:extLst>
          </p:cNvPr>
          <p:cNvSpPr txBox="1"/>
          <p:nvPr/>
        </p:nvSpPr>
        <p:spPr>
          <a:xfrm>
            <a:off x="6771975" y="6158987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registration</a:t>
            </a:r>
            <a:r>
              <a:rPr lang="zh-CN" altLang="en-US" dirty="0"/>
              <a:t>数据库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687A308-D3BF-E52A-A050-A4A0C8C70B86}"/>
              </a:ext>
            </a:extLst>
          </p:cNvPr>
          <p:cNvSpPr txBox="1"/>
          <p:nvPr/>
        </p:nvSpPr>
        <p:spPr>
          <a:xfrm>
            <a:off x="2698118" y="122384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功能</a:t>
            </a:r>
            <a:r>
              <a:rPr lang="en-US" altLang="zh-CN" dirty="0"/>
              <a:t>1</a:t>
            </a:r>
            <a:r>
              <a:rPr lang="zh-CN" altLang="en-US" dirty="0"/>
              <a:t>、用户挂号系统设计</a:t>
            </a:r>
          </a:p>
        </p:txBody>
      </p:sp>
    </p:spTree>
    <p:extLst>
      <p:ext uri="{BB962C8B-B14F-4D97-AF65-F5344CB8AC3E}">
        <p14:creationId xmlns:p14="http://schemas.microsoft.com/office/powerpoint/2010/main" val="498624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一、模型的制作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599174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033787" y="1223844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(二) 前端部分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9E771ED-70E4-04FA-B9B5-9C13ADA073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119" y="2005236"/>
            <a:ext cx="9560751" cy="444160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95D9E2D-AEC8-ED53-6DDF-34F0FCF135FB}"/>
              </a:ext>
            </a:extLst>
          </p:cNvPr>
          <p:cNvSpPr txBox="1"/>
          <p:nvPr/>
        </p:nvSpPr>
        <p:spPr>
          <a:xfrm>
            <a:off x="1361443" y="1635904"/>
            <a:ext cx="4782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就诊辅助软件：用户挂号系统设计</a:t>
            </a:r>
            <a:r>
              <a:rPr lang="en-US" altLang="zh-CN" dirty="0"/>
              <a:t>-&gt;</a:t>
            </a:r>
            <a:r>
              <a:rPr lang="zh-CN" altLang="en-US" dirty="0"/>
              <a:t>科室推荐</a:t>
            </a:r>
          </a:p>
        </p:txBody>
      </p:sp>
    </p:spTree>
    <p:extLst>
      <p:ext uri="{BB962C8B-B14F-4D97-AF65-F5344CB8AC3E}">
        <p14:creationId xmlns:p14="http://schemas.microsoft.com/office/powerpoint/2010/main" val="2088148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一、模型的制作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599174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033787" y="1223844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(二) 前端部分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95D9E2D-AEC8-ED53-6DDF-34F0FCF135FB}"/>
              </a:ext>
            </a:extLst>
          </p:cNvPr>
          <p:cNvSpPr txBox="1"/>
          <p:nvPr/>
        </p:nvSpPr>
        <p:spPr>
          <a:xfrm>
            <a:off x="1361443" y="1635904"/>
            <a:ext cx="6167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就诊辅助软件：用户挂号系统设计</a:t>
            </a:r>
            <a:r>
              <a:rPr lang="en-US" altLang="zh-CN" dirty="0"/>
              <a:t>-&gt;</a:t>
            </a:r>
            <a:r>
              <a:rPr lang="zh-CN" altLang="en-US" dirty="0"/>
              <a:t>展示全部预约患者信息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6C2E21-99CE-198D-B754-9206D08BB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443" y="2047964"/>
            <a:ext cx="9391650" cy="429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63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一、模型的制作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599174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043312" y="1194245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>
                <a:solidFill>
                  <a:schemeClr val="accent2">
                    <a:lumMod val="75000"/>
                  </a:schemeClr>
                </a:solidFill>
              </a:rPr>
              <a:t>(二) 前端部分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3DA17F3-58C5-4FB4-8CC6-1F083CE2DD54}"/>
              </a:ext>
            </a:extLst>
          </p:cNvPr>
          <p:cNvSpPr/>
          <p:nvPr/>
        </p:nvSpPr>
        <p:spPr>
          <a:xfrm>
            <a:off x="1485268" y="5496999"/>
            <a:ext cx="9892645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F19834D-5369-1213-244D-F97C48E8E9BD}"/>
              </a:ext>
            </a:extLst>
          </p:cNvPr>
          <p:cNvSpPr txBox="1"/>
          <p:nvPr/>
        </p:nvSpPr>
        <p:spPr>
          <a:xfrm>
            <a:off x="1544154" y="1677290"/>
            <a:ext cx="91021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根据前端输入的病情描述，通过朴素贝叶斯模型给出科室推荐，并把科室推荐和对应患者的信息存储到</a:t>
            </a:r>
            <a:r>
              <a:rPr lang="en-US" altLang="zh-CN" dirty="0"/>
              <a:t>registration</a:t>
            </a:r>
            <a:r>
              <a:rPr lang="zh-CN" altLang="en-US" dirty="0"/>
              <a:t>表中。该功能为在前端输入某个具体科室，通过查询给出该科室有哪些患者进行预约。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FC64F28-8EA5-A254-CC9B-C80F780F0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752" y="2754536"/>
            <a:ext cx="8988904" cy="395993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2801D0A-E576-420F-255F-E413EC0FF47E}"/>
              </a:ext>
            </a:extLst>
          </p:cNvPr>
          <p:cNvSpPr txBox="1"/>
          <p:nvPr/>
        </p:nvSpPr>
        <p:spPr>
          <a:xfrm>
            <a:off x="2819400" y="120398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功能</a:t>
            </a:r>
            <a:r>
              <a:rPr lang="en-US" altLang="zh-CN" dirty="0"/>
              <a:t>2</a:t>
            </a:r>
            <a:r>
              <a:rPr lang="zh-CN" altLang="en-US" dirty="0"/>
              <a:t>、查询某科室患者预约记录</a:t>
            </a:r>
          </a:p>
        </p:txBody>
      </p:sp>
    </p:spTree>
    <p:extLst>
      <p:ext uri="{BB962C8B-B14F-4D97-AF65-F5344CB8AC3E}">
        <p14:creationId xmlns:p14="http://schemas.microsoft.com/office/powerpoint/2010/main" val="13413940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751056-6b97-492c-b763-340acee7e99d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18489B"/>
      </a:accent1>
      <a:accent2>
        <a:srgbClr val="0C62BF"/>
      </a:accent2>
      <a:accent3>
        <a:srgbClr val="1C86FC"/>
      </a:accent3>
      <a:accent4>
        <a:srgbClr val="4598F7"/>
      </a:accent4>
      <a:accent5>
        <a:srgbClr val="73B3F9"/>
      </a:accent5>
      <a:accent6>
        <a:srgbClr val="7F7F7F"/>
      </a:accent6>
      <a:hlink>
        <a:srgbClr val="4472C4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18489B"/>
    </a:accent1>
    <a:accent2>
      <a:srgbClr val="0C62BF"/>
    </a:accent2>
    <a:accent3>
      <a:srgbClr val="1C86FC"/>
    </a:accent3>
    <a:accent4>
      <a:srgbClr val="4598F7"/>
    </a:accent4>
    <a:accent5>
      <a:srgbClr val="73B3F9"/>
    </a:accent5>
    <a:accent6>
      <a:srgbClr val="7F7F7F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0</TotalTime>
  <Words>713</Words>
  <Application>Microsoft Office PowerPoint</Application>
  <PresentationFormat>宽屏</PresentationFormat>
  <Paragraphs>103</Paragraphs>
  <Slides>21</Slides>
  <Notes>10</Notes>
  <HiddenSlides>0</HiddenSlides>
  <MMClips>3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JetBrains Mono</vt:lpstr>
      <vt:lpstr>Söhne</vt:lpstr>
      <vt:lpstr>等线</vt:lpstr>
      <vt:lpstr>宋体</vt:lpstr>
      <vt:lpstr>Arial</vt:lpstr>
      <vt:lpstr>Calibri</vt:lpstr>
      <vt:lpstr>Impact</vt:lpstr>
      <vt:lpstr>主题5</vt:lpstr>
      <vt:lpstr>就诊辅助软件</vt:lpstr>
      <vt:lpstr>PowerPoint 演示文稿</vt:lpstr>
      <vt:lpstr>一、制作过程</vt:lpstr>
      <vt:lpstr>一、制作过程</vt:lpstr>
      <vt:lpstr>一、制作过程</vt:lpstr>
      <vt:lpstr>一、模型的制作</vt:lpstr>
      <vt:lpstr>一、模型的制作</vt:lpstr>
      <vt:lpstr>一、模型的制作</vt:lpstr>
      <vt:lpstr>一、模型的制作</vt:lpstr>
      <vt:lpstr>一、模型的制作</vt:lpstr>
      <vt:lpstr>一、模型的制作</vt:lpstr>
      <vt:lpstr>一、模型的制作</vt:lpstr>
      <vt:lpstr>一、模型的制作</vt:lpstr>
      <vt:lpstr>二、演示视频</vt:lpstr>
      <vt:lpstr>二、演示视频</vt:lpstr>
      <vt:lpstr>三、贡献点</vt:lpstr>
      <vt:lpstr>三、贡献点</vt:lpstr>
      <vt:lpstr>四、与开题对比</vt:lpstr>
      <vt:lpstr>四、与开题对比</vt:lpstr>
      <vt:lpstr>四、与开题对比</vt:lpstr>
      <vt:lpstr>致谢 老师和各位同学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2019-06-10T02:11:04Z</dcterms:created>
  <dcterms:modified xsi:type="dcterms:W3CDTF">2023-12-17T14:27:54Z</dcterms:modified>
</cp:coreProperties>
</file>

<file path=docProps/thumbnail.jpeg>
</file>